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5" r:id="rId7"/>
    <p:sldId id="256" r:id="rId8"/>
    <p:sldId id="264" r:id="rId9"/>
    <p:sldId id="262" r:id="rId10"/>
    <p:sldId id="263"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6" d="100"/>
          <a:sy n="66" d="100"/>
        </p:scale>
        <p:origin x="-2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0B3D2E-C836-45FD-AB27-1447A0A46995}" type="slidenum">
              <a:rPr lang="en-US"/>
              <a:pPr/>
              <a:t>‹#›</a:t>
            </a:fld>
            <a:endParaRPr lang="en-US"/>
          </a:p>
        </p:txBody>
      </p:sp>
    </p:spTree>
    <p:extLst>
      <p:ext uri="{BB962C8B-B14F-4D97-AF65-F5344CB8AC3E}">
        <p14:creationId xmlns:p14="http://schemas.microsoft.com/office/powerpoint/2010/main" val="331332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6C973-6B3D-484F-9258-EC7D5FFE468A}" type="slidenum">
              <a:rPr lang="en-US"/>
              <a:pPr/>
              <a:t>‹#›</a:t>
            </a:fld>
            <a:endParaRPr lang="en-US"/>
          </a:p>
        </p:txBody>
      </p:sp>
    </p:spTree>
    <p:extLst>
      <p:ext uri="{BB962C8B-B14F-4D97-AF65-F5344CB8AC3E}">
        <p14:creationId xmlns:p14="http://schemas.microsoft.com/office/powerpoint/2010/main" val="2906634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81905B-37E8-4497-8C6C-C8C3EB2BC49A}" type="slidenum">
              <a:rPr lang="en-US"/>
              <a:pPr/>
              <a:t>‹#›</a:t>
            </a:fld>
            <a:endParaRPr lang="en-US"/>
          </a:p>
        </p:txBody>
      </p:sp>
    </p:spTree>
    <p:extLst>
      <p:ext uri="{BB962C8B-B14F-4D97-AF65-F5344CB8AC3E}">
        <p14:creationId xmlns:p14="http://schemas.microsoft.com/office/powerpoint/2010/main" val="2168703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433823-1F47-4066-B9EF-9321B1A6DDE8}" type="slidenum">
              <a:rPr lang="en-US"/>
              <a:pPr/>
              <a:t>‹#›</a:t>
            </a:fld>
            <a:endParaRPr lang="en-US"/>
          </a:p>
        </p:txBody>
      </p:sp>
    </p:spTree>
    <p:extLst>
      <p:ext uri="{BB962C8B-B14F-4D97-AF65-F5344CB8AC3E}">
        <p14:creationId xmlns:p14="http://schemas.microsoft.com/office/powerpoint/2010/main" val="238438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742D2A-842A-44B5-B065-404AC83E9A48}" type="slidenum">
              <a:rPr lang="en-US"/>
              <a:pPr/>
              <a:t>‹#›</a:t>
            </a:fld>
            <a:endParaRPr lang="en-US"/>
          </a:p>
        </p:txBody>
      </p:sp>
    </p:spTree>
    <p:extLst>
      <p:ext uri="{BB962C8B-B14F-4D97-AF65-F5344CB8AC3E}">
        <p14:creationId xmlns:p14="http://schemas.microsoft.com/office/powerpoint/2010/main" val="53030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A03BE4-695C-49EB-AA49-BF5FD7FD7EB4}" type="slidenum">
              <a:rPr lang="en-US"/>
              <a:pPr/>
              <a:t>‹#›</a:t>
            </a:fld>
            <a:endParaRPr lang="en-US"/>
          </a:p>
        </p:txBody>
      </p:sp>
    </p:spTree>
    <p:extLst>
      <p:ext uri="{BB962C8B-B14F-4D97-AF65-F5344CB8AC3E}">
        <p14:creationId xmlns:p14="http://schemas.microsoft.com/office/powerpoint/2010/main" val="86403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E0E5DB-15E4-44FA-984D-5ABB70543C73}" type="slidenum">
              <a:rPr lang="en-US"/>
              <a:pPr/>
              <a:t>‹#›</a:t>
            </a:fld>
            <a:endParaRPr lang="en-US"/>
          </a:p>
        </p:txBody>
      </p:sp>
    </p:spTree>
    <p:extLst>
      <p:ext uri="{BB962C8B-B14F-4D97-AF65-F5344CB8AC3E}">
        <p14:creationId xmlns:p14="http://schemas.microsoft.com/office/powerpoint/2010/main" val="134138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3A031BB-479F-4EC4-938E-C858E3576C48}" type="slidenum">
              <a:rPr lang="en-US"/>
              <a:pPr/>
              <a:t>‹#›</a:t>
            </a:fld>
            <a:endParaRPr lang="en-US"/>
          </a:p>
        </p:txBody>
      </p:sp>
    </p:spTree>
    <p:extLst>
      <p:ext uri="{BB962C8B-B14F-4D97-AF65-F5344CB8AC3E}">
        <p14:creationId xmlns:p14="http://schemas.microsoft.com/office/powerpoint/2010/main" val="133816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EB2A972-0BBA-45F5-97A2-A5435D28C63F}" type="slidenum">
              <a:rPr lang="en-US"/>
              <a:pPr/>
              <a:t>‹#›</a:t>
            </a:fld>
            <a:endParaRPr lang="en-US"/>
          </a:p>
        </p:txBody>
      </p:sp>
    </p:spTree>
    <p:extLst>
      <p:ext uri="{BB962C8B-B14F-4D97-AF65-F5344CB8AC3E}">
        <p14:creationId xmlns:p14="http://schemas.microsoft.com/office/powerpoint/2010/main" val="277659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7FFDA5-3C9E-4967-85F5-AB310A5B64B6}" type="slidenum">
              <a:rPr lang="en-US"/>
              <a:pPr/>
              <a:t>‹#›</a:t>
            </a:fld>
            <a:endParaRPr lang="en-US"/>
          </a:p>
        </p:txBody>
      </p:sp>
    </p:spTree>
    <p:extLst>
      <p:ext uri="{BB962C8B-B14F-4D97-AF65-F5344CB8AC3E}">
        <p14:creationId xmlns:p14="http://schemas.microsoft.com/office/powerpoint/2010/main" val="3213619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1A4A2-474E-4C26-B082-034C2201B529}" type="slidenum">
              <a:rPr lang="en-US"/>
              <a:pPr/>
              <a:t>‹#›</a:t>
            </a:fld>
            <a:endParaRPr lang="en-US"/>
          </a:p>
        </p:txBody>
      </p:sp>
    </p:spTree>
    <p:extLst>
      <p:ext uri="{BB962C8B-B14F-4D97-AF65-F5344CB8AC3E}">
        <p14:creationId xmlns:p14="http://schemas.microsoft.com/office/powerpoint/2010/main" val="18690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800080"/>
            </a:gs>
            <a:gs pos="100000">
              <a:srgbClr val="FF3399"/>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FA9A817-5E76-4337-85B8-BD39C57631C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60020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3074" name="Picture 2" descr="Slid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006699"/>
            </a:gs>
            <a:gs pos="100000">
              <a:schemeClr val="accent1"/>
            </a:gs>
          </a:gsLst>
          <a:path path="shape">
            <a:fillToRect l="50000" t="50000" r="50000" b="50000"/>
          </a:path>
        </a:gra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203200"/>
            <a:ext cx="9144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a:cs typeface="Times New Roman" charset="0"/>
              </a:rPr>
              <a:t>Sponge 2</a:t>
            </a:r>
            <a:r>
              <a:rPr lang="en-US" sz="1800" b="1">
                <a:cs typeface="Times New Roman" charset="0"/>
              </a:rPr>
              <a:t>:  You know that cells are small, but how small are they?  </a:t>
            </a:r>
          </a:p>
          <a:p>
            <a:pPr algn="ctr"/>
            <a:r>
              <a:rPr lang="en-US" sz="1800" b="1">
                <a:cs typeface="Times New Roman" charset="0"/>
              </a:rPr>
              <a:t>Complete this activity to put it into perspective.  Show your work.</a:t>
            </a:r>
          </a:p>
          <a:p>
            <a:pPr eaLnBrk="0" hangingPunct="0"/>
            <a:r>
              <a:rPr lang="en-US" sz="1800">
                <a:cs typeface="Times New Roman" charset="0"/>
              </a:rPr>
              <a:t> </a:t>
            </a:r>
          </a:p>
          <a:p>
            <a:pPr lvl="1" eaLnBrk="0" hangingPunct="0"/>
            <a:endParaRPr lang="en-US" sz="1800"/>
          </a:p>
        </p:txBody>
      </p:sp>
      <p:sp>
        <p:nvSpPr>
          <p:cNvPr id="9219" name="Rectangle 3"/>
          <p:cNvSpPr>
            <a:spLocks noChangeArrowheads="1"/>
          </p:cNvSpPr>
          <p:nvPr/>
        </p:nvSpPr>
        <p:spPr bwMode="auto">
          <a:xfrm>
            <a:off x="0" y="1025525"/>
            <a:ext cx="9144000" cy="154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p>
            <a:endParaRPr lang="en-US" sz="1100"/>
          </a:p>
          <a:p>
            <a:pPr eaLnBrk="0" hangingPunct="0">
              <a:buFontTx/>
              <a:buChar char="•"/>
            </a:pPr>
            <a:r>
              <a:rPr lang="en-US" sz="1800"/>
              <a:t>A red blood cell is about 7 micrometers (7 μm) in diameter.  How many cells do we need to place end-to-end to reach a length of 1 cm?  ______________________</a:t>
            </a:r>
          </a:p>
          <a:p>
            <a:pPr eaLnBrk="0" hangingPunct="0"/>
            <a:r>
              <a:rPr lang="en-US" sz="1800">
                <a:cs typeface="Times New Roman" charset="0"/>
              </a:rPr>
              <a:t> </a:t>
            </a:r>
          </a:p>
          <a:p>
            <a:pPr eaLnBrk="0" hangingPunct="0"/>
            <a:r>
              <a:rPr lang="en-US" sz="1800">
                <a:cs typeface="Times New Roman" charset="0"/>
              </a:rPr>
              <a:t> </a:t>
            </a:r>
          </a:p>
          <a:p>
            <a:pPr lvl="1" eaLnBrk="0" hangingPunct="0"/>
            <a:endParaRPr lang="en-US" sz="1800"/>
          </a:p>
        </p:txBody>
      </p:sp>
      <p:sp>
        <p:nvSpPr>
          <p:cNvPr id="9220" name="Rectangle 4"/>
          <p:cNvSpPr>
            <a:spLocks noChangeArrowheads="1"/>
          </p:cNvSpPr>
          <p:nvPr/>
        </p:nvSpPr>
        <p:spPr bwMode="auto">
          <a:xfrm>
            <a:off x="0" y="3019425"/>
            <a:ext cx="9144000" cy="236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tIns="0" bIns="0">
            <a:spAutoFit/>
          </a:bodyPr>
          <a:lstStyle/>
          <a:p>
            <a:endParaRPr lang="en-US" sz="1100"/>
          </a:p>
          <a:p>
            <a:pPr eaLnBrk="0" hangingPunct="0">
              <a:buFontTx/>
              <a:buChar char="•"/>
            </a:pPr>
            <a:r>
              <a:rPr lang="en-US" sz="1800"/>
              <a:t>In order to see a red blood cell, it must be magnified about 1000 times.  If you are using a microscope with an eyepiece with 10x magnification, low power objective of 20x magnification, and high power objective of 100x magnification, will you be able to identify this cell?  Why or why not? ____________________________________________________________________________________________________________________________________</a:t>
            </a:r>
          </a:p>
          <a:p>
            <a:pPr eaLnBrk="0" hangingPunct="0"/>
            <a:r>
              <a:rPr lang="en-US" sz="1200">
                <a:cs typeface="Times New Roman" charset="0"/>
              </a:rPr>
              <a:t/>
            </a:r>
            <a:br>
              <a:rPr lang="en-US" sz="1200">
                <a:cs typeface="Times New Roman" charset="0"/>
              </a:rPr>
            </a:b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160020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4098" name="Picture 2" descr="Slide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ChangeArrowheads="1"/>
          </p:cNvSpPr>
          <p:nvPr/>
        </p:nvSpPr>
        <p:spPr bwMode="auto">
          <a:xfrm>
            <a:off x="160020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5122" name="Picture 2" descr="Slid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ChangeArrowheads="1"/>
          </p:cNvSpPr>
          <p:nvPr/>
        </p:nvSpPr>
        <p:spPr bwMode="auto">
          <a:xfrm>
            <a:off x="160020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6146" name="Picture 2" descr="Slide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160020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7170" name="Picture 2" descr="Slide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80000">
              <a:schemeClr val="accent6">
                <a:lumMod val="40000"/>
                <a:lumOff val="60000"/>
              </a:schemeClr>
            </a:gs>
            <a:gs pos="100000">
              <a:srgbClr val="FF3399"/>
            </a:gs>
          </a:gsLst>
          <a:path path="shape">
            <a:fillToRect l="50000" t="50000" r="50000" b="50000"/>
          </a:path>
        </a:gradFill>
        <a:effectLst/>
      </p:bgPr>
    </p:bg>
    <p:spTree>
      <p:nvGrpSpPr>
        <p:cNvPr id="1" name=""/>
        <p:cNvGrpSpPr/>
        <p:nvPr/>
      </p:nvGrpSpPr>
      <p:grpSpPr>
        <a:xfrm>
          <a:off x="0" y="0"/>
          <a:ext cx="0" cy="0"/>
          <a:chOff x="0" y="0"/>
          <a:chExt cx="0" cy="0"/>
        </a:xfrm>
      </p:grpSpPr>
      <p:sp>
        <p:nvSpPr>
          <p:cNvPr id="2" name="TextBox 1"/>
          <p:cNvSpPr txBox="1"/>
          <p:nvPr/>
        </p:nvSpPr>
        <p:spPr>
          <a:xfrm>
            <a:off x="1676400" y="2207567"/>
            <a:ext cx="6101991" cy="461665"/>
          </a:xfrm>
          <a:prstGeom prst="rect">
            <a:avLst/>
          </a:prstGeom>
          <a:noFill/>
        </p:spPr>
        <p:txBody>
          <a:bodyPr wrap="none" rtlCol="0">
            <a:spAutoFit/>
          </a:bodyPr>
          <a:lstStyle/>
          <a:p>
            <a:r>
              <a:rPr lang="en-US" dirty="0" smtClean="0"/>
              <a:t>Why were cells not discovered until the 1660’s?</a:t>
            </a:r>
            <a:endParaRPr lang="en-US" dirty="0"/>
          </a:p>
        </p:txBody>
      </p:sp>
    </p:spTree>
    <p:extLst>
      <p:ext uri="{BB962C8B-B14F-4D97-AF65-F5344CB8AC3E}">
        <p14:creationId xmlns:p14="http://schemas.microsoft.com/office/powerpoint/2010/main" val="326685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ChangeArrowheads="1"/>
          </p:cNvSpPr>
          <p:nvPr/>
        </p:nvSpPr>
        <p:spPr bwMode="auto">
          <a:xfrm>
            <a:off x="0" y="1200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2055" name="Picture 7" descr="Slid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00150"/>
            <a:ext cx="59436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lid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0150"/>
            <a:ext cx="59436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Slide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00150"/>
            <a:ext cx="59436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lide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200150"/>
            <a:ext cx="59436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Slide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200150"/>
            <a:ext cx="59436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Slide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9"/>
          <p:cNvSpPr>
            <a:spLocks noChangeArrowheads="1"/>
          </p:cNvSpPr>
          <p:nvPr/>
        </p:nvSpPr>
        <p:spPr bwMode="auto">
          <a:xfrm>
            <a:off x="0" y="1200150"/>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cs typeface="Times New Roman" charset="0"/>
              </a:rPr>
              <a:t/>
            </a:r>
            <a:br>
              <a:rPr lang="en-US" sz="1200">
                <a:cs typeface="Times New Roman" charset="0"/>
              </a:rPr>
            </a:b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accent2"/>
            </a:gs>
            <a:gs pos="100000">
              <a:srgbClr val="33CCFF"/>
            </a:gs>
          </a:gsLst>
          <a:path path="shape">
            <a:fillToRect l="50000" t="50000" r="50000" b="50000"/>
          </a:path>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69925" y="498475"/>
            <a:ext cx="2549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II.  Cell similarities</a:t>
            </a:r>
          </a:p>
        </p:txBody>
      </p:sp>
      <p:sp>
        <p:nvSpPr>
          <p:cNvPr id="10244" name="Text Box 4"/>
          <p:cNvSpPr txBox="1">
            <a:spLocks noChangeArrowheads="1"/>
          </p:cNvSpPr>
          <p:nvPr/>
        </p:nvSpPr>
        <p:spPr bwMode="auto">
          <a:xfrm>
            <a:off x="1127125" y="955675"/>
            <a:ext cx="597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A.  All cell are surrounded by a </a:t>
            </a:r>
            <a:r>
              <a:rPr lang="en-US">
                <a:solidFill>
                  <a:srgbClr val="800080"/>
                </a:solidFill>
              </a:rPr>
              <a:t>cell membrane.</a:t>
            </a:r>
          </a:p>
        </p:txBody>
      </p:sp>
      <p:sp>
        <p:nvSpPr>
          <p:cNvPr id="10245" name="Text Box 5"/>
          <p:cNvSpPr txBox="1">
            <a:spLocks noChangeArrowheads="1"/>
          </p:cNvSpPr>
          <p:nvPr/>
        </p:nvSpPr>
        <p:spPr bwMode="auto">
          <a:xfrm>
            <a:off x="1143000" y="1524000"/>
            <a:ext cx="35766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  All cells contain </a:t>
            </a:r>
            <a:r>
              <a:rPr lang="en-US">
                <a:solidFill>
                  <a:srgbClr val="800080"/>
                </a:solidFill>
              </a:rPr>
              <a:t>DNA</a:t>
            </a:r>
            <a:r>
              <a:rPr lang="en-US"/>
              <a:t>.  </a:t>
            </a:r>
          </a:p>
        </p:txBody>
      </p:sp>
      <p:sp>
        <p:nvSpPr>
          <p:cNvPr id="10246" name="Text Box 6"/>
          <p:cNvSpPr txBox="1">
            <a:spLocks noChangeArrowheads="1"/>
          </p:cNvSpPr>
          <p:nvPr/>
        </p:nvSpPr>
        <p:spPr bwMode="auto">
          <a:xfrm>
            <a:off x="1127125" y="2022475"/>
            <a:ext cx="6381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Tx/>
              <a:buAutoNum type="alphaUcPeriod" startAt="3"/>
            </a:pPr>
            <a:r>
              <a:rPr lang="en-US"/>
              <a:t>All cells have </a:t>
            </a:r>
            <a:r>
              <a:rPr lang="en-US">
                <a:solidFill>
                  <a:srgbClr val="800080"/>
                </a:solidFill>
              </a:rPr>
              <a:t>cytoplasm</a:t>
            </a:r>
            <a:r>
              <a:rPr lang="en-US"/>
              <a:t> and </a:t>
            </a:r>
            <a:r>
              <a:rPr lang="en-US">
                <a:solidFill>
                  <a:srgbClr val="800080"/>
                </a:solidFill>
              </a:rPr>
              <a:t>organelles</a:t>
            </a:r>
            <a:r>
              <a:rPr lang="en-US"/>
              <a:t> which </a:t>
            </a:r>
          </a:p>
          <a:p>
            <a:r>
              <a:rPr lang="en-US"/>
              <a:t>Enable the cell to live, grow, and reproduce.</a:t>
            </a:r>
          </a:p>
        </p:txBody>
      </p:sp>
      <p:sp>
        <p:nvSpPr>
          <p:cNvPr id="10247" name="Text Box 7"/>
          <p:cNvSpPr txBox="1">
            <a:spLocks noChangeArrowheads="1"/>
          </p:cNvSpPr>
          <p:nvPr/>
        </p:nvSpPr>
        <p:spPr bwMode="auto">
          <a:xfrm>
            <a:off x="1066800" y="2895600"/>
            <a:ext cx="209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solidFill>
                  <a:srgbClr val="800080"/>
                </a:solidFill>
              </a:rPr>
              <a:t> </a:t>
            </a:r>
            <a:r>
              <a:rPr lang="en-US"/>
              <a:t>D.  </a:t>
            </a:r>
            <a:r>
              <a:rPr lang="en-US">
                <a:solidFill>
                  <a:srgbClr val="800080"/>
                </a:solidFill>
              </a:rPr>
              <a:t>Small Size.</a:t>
            </a:r>
          </a:p>
        </p:txBody>
      </p:sp>
      <p:sp>
        <p:nvSpPr>
          <p:cNvPr id="10248" name="Text Box 8"/>
          <p:cNvSpPr txBox="1">
            <a:spLocks noChangeArrowheads="1"/>
          </p:cNvSpPr>
          <p:nvPr/>
        </p:nvSpPr>
        <p:spPr bwMode="auto">
          <a:xfrm>
            <a:off x="593725" y="3546475"/>
            <a:ext cx="2951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III. Two types of Cells</a:t>
            </a:r>
          </a:p>
        </p:txBody>
      </p:sp>
      <p:sp>
        <p:nvSpPr>
          <p:cNvPr id="10250" name="Text Box 10"/>
          <p:cNvSpPr txBox="1">
            <a:spLocks noChangeArrowheads="1"/>
          </p:cNvSpPr>
          <p:nvPr/>
        </p:nvSpPr>
        <p:spPr bwMode="auto">
          <a:xfrm>
            <a:off x="1066800" y="3962400"/>
            <a:ext cx="403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charset="0"/>
              </a:defRPr>
            </a:lvl1pPr>
            <a:lvl2pPr marL="914400" indent="-457200">
              <a:defRPr sz="2400">
                <a:solidFill>
                  <a:schemeClr val="tx1"/>
                </a:solidFill>
                <a:latin typeface="Times New Roman" charset="0"/>
              </a:defRPr>
            </a:lvl2pPr>
            <a:lvl3pPr marL="1371600" indent="-457200">
              <a:defRPr sz="2400">
                <a:solidFill>
                  <a:schemeClr val="tx1"/>
                </a:solidFill>
                <a:latin typeface="Times New Roman" charset="0"/>
              </a:defRPr>
            </a:lvl3pPr>
            <a:lvl4pPr marL="1828800" indent="-457200">
              <a:defRPr sz="2400">
                <a:solidFill>
                  <a:schemeClr val="tx1"/>
                </a:solidFill>
                <a:latin typeface="Times New Roman" charset="0"/>
              </a:defRPr>
            </a:lvl4pPr>
            <a:lvl5pPr marL="2286000" indent="-457200">
              <a:defRPr sz="2400">
                <a:solidFill>
                  <a:schemeClr val="tx1"/>
                </a:solidFill>
                <a:latin typeface="Times New Roman" charset="0"/>
              </a:defRPr>
            </a:lvl5pPr>
            <a:lvl6pPr marL="2743200" indent="-457200" fontAlgn="base">
              <a:spcBef>
                <a:spcPct val="0"/>
              </a:spcBef>
              <a:spcAft>
                <a:spcPct val="0"/>
              </a:spcAft>
              <a:defRPr sz="2400">
                <a:solidFill>
                  <a:schemeClr val="tx1"/>
                </a:solidFill>
                <a:latin typeface="Times New Roman" charset="0"/>
              </a:defRPr>
            </a:lvl6pPr>
            <a:lvl7pPr marL="3200400" indent="-457200" fontAlgn="base">
              <a:spcBef>
                <a:spcPct val="0"/>
              </a:spcBef>
              <a:spcAft>
                <a:spcPct val="0"/>
              </a:spcAft>
              <a:defRPr sz="2400">
                <a:solidFill>
                  <a:schemeClr val="tx1"/>
                </a:solidFill>
                <a:latin typeface="Times New Roman" charset="0"/>
              </a:defRPr>
            </a:lvl7pPr>
            <a:lvl8pPr marL="3657600" indent="-457200" fontAlgn="base">
              <a:spcBef>
                <a:spcPct val="0"/>
              </a:spcBef>
              <a:spcAft>
                <a:spcPct val="0"/>
              </a:spcAft>
              <a:defRPr sz="2400">
                <a:solidFill>
                  <a:schemeClr val="tx1"/>
                </a:solidFill>
                <a:latin typeface="Times New Roman" charset="0"/>
              </a:defRPr>
            </a:lvl8pPr>
            <a:lvl9pPr marL="4114800" indent="-457200" fontAlgn="base">
              <a:spcBef>
                <a:spcPct val="0"/>
              </a:spcBef>
              <a:spcAft>
                <a:spcPct val="0"/>
              </a:spcAft>
              <a:defRPr sz="2400">
                <a:solidFill>
                  <a:schemeClr val="tx1"/>
                </a:solidFill>
                <a:latin typeface="Times New Roman" charset="0"/>
              </a:defRPr>
            </a:lvl9pPr>
          </a:lstStyle>
          <a:p>
            <a:pPr>
              <a:buFontTx/>
              <a:buAutoNum type="alphaUcPeriod"/>
            </a:pPr>
            <a:r>
              <a:rPr lang="en-US"/>
              <a:t>Prokaryotic Cells-  Bacteria</a:t>
            </a:r>
          </a:p>
        </p:txBody>
      </p:sp>
      <p:sp>
        <p:nvSpPr>
          <p:cNvPr id="10253" name="Text Box 13"/>
          <p:cNvSpPr txBox="1">
            <a:spLocks noChangeArrowheads="1"/>
          </p:cNvSpPr>
          <p:nvPr/>
        </p:nvSpPr>
        <p:spPr bwMode="auto">
          <a:xfrm>
            <a:off x="1431925" y="4308475"/>
            <a:ext cx="6297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Do not have any membrane covered organelles</a:t>
            </a:r>
          </a:p>
        </p:txBody>
      </p:sp>
      <p:sp>
        <p:nvSpPr>
          <p:cNvPr id="10257" name="Text Box 17"/>
          <p:cNvSpPr txBox="1">
            <a:spLocks noChangeArrowheads="1"/>
          </p:cNvSpPr>
          <p:nvPr/>
        </p:nvSpPr>
        <p:spPr bwMode="auto">
          <a:xfrm>
            <a:off x="1431925" y="4689475"/>
            <a:ext cx="3727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  Most covered by cell wall</a:t>
            </a:r>
          </a:p>
        </p:txBody>
      </p:sp>
      <p:sp>
        <p:nvSpPr>
          <p:cNvPr id="10258" name="Text Box 18"/>
          <p:cNvSpPr txBox="1">
            <a:spLocks noChangeArrowheads="1"/>
          </p:cNvSpPr>
          <p:nvPr/>
        </p:nvSpPr>
        <p:spPr bwMode="auto">
          <a:xfrm>
            <a:off x="1066800" y="5105400"/>
            <a:ext cx="4545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B.  Eukaryotic Cells- all other cells </a:t>
            </a:r>
          </a:p>
        </p:txBody>
      </p:sp>
      <p:sp>
        <p:nvSpPr>
          <p:cNvPr id="10260" name="Text Box 20"/>
          <p:cNvSpPr txBox="1">
            <a:spLocks noChangeArrowheads="1"/>
          </p:cNvSpPr>
          <p:nvPr/>
        </p:nvSpPr>
        <p:spPr bwMode="auto">
          <a:xfrm>
            <a:off x="1355725" y="5451475"/>
            <a:ext cx="234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More complex</a:t>
            </a:r>
          </a:p>
        </p:txBody>
      </p:sp>
      <p:sp>
        <p:nvSpPr>
          <p:cNvPr id="10262" name="Text Box 22"/>
          <p:cNvSpPr txBox="1">
            <a:spLocks noChangeArrowheads="1"/>
          </p:cNvSpPr>
          <p:nvPr/>
        </p:nvSpPr>
        <p:spPr bwMode="auto">
          <a:xfrm>
            <a:off x="1355725" y="5756275"/>
            <a:ext cx="6508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  Nucleus and other membrane covered organelles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4"/>
                                        </p:tgtEl>
                                        <p:attrNameLst>
                                          <p:attrName>style.visibility</p:attrName>
                                        </p:attrNameLst>
                                      </p:cBhvr>
                                      <p:to>
                                        <p:strVal val="visible"/>
                                      </p:to>
                                    </p:set>
                                    <p:anim calcmode="lin" valueType="num">
                                      <p:cBhvr additive="base">
                                        <p:cTn id="13" dur="500" fill="hold"/>
                                        <p:tgtEl>
                                          <p:spTgt spid="10244"/>
                                        </p:tgtEl>
                                        <p:attrNameLst>
                                          <p:attrName>ppt_x</p:attrName>
                                        </p:attrNameLst>
                                      </p:cBhvr>
                                      <p:tavLst>
                                        <p:tav tm="0">
                                          <p:val>
                                            <p:strVal val="0-#ppt_w/2"/>
                                          </p:val>
                                        </p:tav>
                                        <p:tav tm="100000">
                                          <p:val>
                                            <p:strVal val="#ppt_x"/>
                                          </p:val>
                                        </p:tav>
                                      </p:tavLst>
                                    </p:anim>
                                    <p:anim calcmode="lin" valueType="num">
                                      <p:cBhvr additive="base">
                                        <p:cTn id="14"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5"/>
                                        </p:tgtEl>
                                        <p:attrNameLst>
                                          <p:attrName>style.visibility</p:attrName>
                                        </p:attrNameLst>
                                      </p:cBhvr>
                                      <p:to>
                                        <p:strVal val="visible"/>
                                      </p:to>
                                    </p:set>
                                    <p:anim calcmode="lin" valueType="num">
                                      <p:cBhvr additive="base">
                                        <p:cTn id="19" dur="500" fill="hold"/>
                                        <p:tgtEl>
                                          <p:spTgt spid="10245"/>
                                        </p:tgtEl>
                                        <p:attrNameLst>
                                          <p:attrName>ppt_x</p:attrName>
                                        </p:attrNameLst>
                                      </p:cBhvr>
                                      <p:tavLst>
                                        <p:tav tm="0">
                                          <p:val>
                                            <p:strVal val="0-#ppt_w/2"/>
                                          </p:val>
                                        </p:tav>
                                        <p:tav tm="100000">
                                          <p:val>
                                            <p:strVal val="#ppt_x"/>
                                          </p:val>
                                        </p:tav>
                                      </p:tavLst>
                                    </p:anim>
                                    <p:anim calcmode="lin" valueType="num">
                                      <p:cBhvr additive="base">
                                        <p:cTn id="20" dur="500" fill="hold"/>
                                        <p:tgtEl>
                                          <p:spTgt spid="1024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6"/>
                                        </p:tgtEl>
                                        <p:attrNameLst>
                                          <p:attrName>style.visibility</p:attrName>
                                        </p:attrNameLst>
                                      </p:cBhvr>
                                      <p:to>
                                        <p:strVal val="visible"/>
                                      </p:to>
                                    </p:set>
                                    <p:anim calcmode="lin" valueType="num">
                                      <p:cBhvr additive="base">
                                        <p:cTn id="25" dur="500" fill="hold"/>
                                        <p:tgtEl>
                                          <p:spTgt spid="10246"/>
                                        </p:tgtEl>
                                        <p:attrNameLst>
                                          <p:attrName>ppt_x</p:attrName>
                                        </p:attrNameLst>
                                      </p:cBhvr>
                                      <p:tavLst>
                                        <p:tav tm="0">
                                          <p:val>
                                            <p:strVal val="0-#ppt_w/2"/>
                                          </p:val>
                                        </p:tav>
                                        <p:tav tm="100000">
                                          <p:val>
                                            <p:strVal val="#ppt_x"/>
                                          </p:val>
                                        </p:tav>
                                      </p:tavLst>
                                    </p:anim>
                                    <p:anim calcmode="lin" valueType="num">
                                      <p:cBhvr additive="base">
                                        <p:cTn id="26" dur="500" fill="hold"/>
                                        <p:tgtEl>
                                          <p:spTgt spid="1024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7"/>
                                        </p:tgtEl>
                                        <p:attrNameLst>
                                          <p:attrName>style.visibility</p:attrName>
                                        </p:attrNameLst>
                                      </p:cBhvr>
                                      <p:to>
                                        <p:strVal val="visible"/>
                                      </p:to>
                                    </p:set>
                                    <p:anim calcmode="lin" valueType="num">
                                      <p:cBhvr additive="base">
                                        <p:cTn id="31" dur="500" fill="hold"/>
                                        <p:tgtEl>
                                          <p:spTgt spid="10247"/>
                                        </p:tgtEl>
                                        <p:attrNameLst>
                                          <p:attrName>ppt_x</p:attrName>
                                        </p:attrNameLst>
                                      </p:cBhvr>
                                      <p:tavLst>
                                        <p:tav tm="0">
                                          <p:val>
                                            <p:strVal val="0-#ppt_w/2"/>
                                          </p:val>
                                        </p:tav>
                                        <p:tav tm="100000">
                                          <p:val>
                                            <p:strVal val="#ppt_x"/>
                                          </p:val>
                                        </p:tav>
                                      </p:tavLst>
                                    </p:anim>
                                    <p:anim calcmode="lin" valueType="num">
                                      <p:cBhvr additive="base">
                                        <p:cTn id="32" dur="500" fill="hold"/>
                                        <p:tgtEl>
                                          <p:spTgt spid="10247"/>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8"/>
                                        </p:tgtEl>
                                        <p:attrNameLst>
                                          <p:attrName>style.visibility</p:attrName>
                                        </p:attrNameLst>
                                      </p:cBhvr>
                                      <p:to>
                                        <p:strVal val="visible"/>
                                      </p:to>
                                    </p:set>
                                    <p:anim calcmode="lin" valueType="num">
                                      <p:cBhvr additive="base">
                                        <p:cTn id="37" dur="500" fill="hold"/>
                                        <p:tgtEl>
                                          <p:spTgt spid="10248"/>
                                        </p:tgtEl>
                                        <p:attrNameLst>
                                          <p:attrName>ppt_x</p:attrName>
                                        </p:attrNameLst>
                                      </p:cBhvr>
                                      <p:tavLst>
                                        <p:tav tm="0">
                                          <p:val>
                                            <p:strVal val="0-#ppt_w/2"/>
                                          </p:val>
                                        </p:tav>
                                        <p:tav tm="100000">
                                          <p:val>
                                            <p:strVal val="#ppt_x"/>
                                          </p:val>
                                        </p:tav>
                                      </p:tavLst>
                                    </p:anim>
                                    <p:anim calcmode="lin" valueType="num">
                                      <p:cBhvr additive="base">
                                        <p:cTn id="38"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50"/>
                                        </p:tgtEl>
                                        <p:attrNameLst>
                                          <p:attrName>style.visibility</p:attrName>
                                        </p:attrNameLst>
                                      </p:cBhvr>
                                      <p:to>
                                        <p:strVal val="visible"/>
                                      </p:to>
                                    </p:set>
                                    <p:anim calcmode="lin" valueType="num">
                                      <p:cBhvr additive="base">
                                        <p:cTn id="43" dur="500" fill="hold"/>
                                        <p:tgtEl>
                                          <p:spTgt spid="10250"/>
                                        </p:tgtEl>
                                        <p:attrNameLst>
                                          <p:attrName>ppt_x</p:attrName>
                                        </p:attrNameLst>
                                      </p:cBhvr>
                                      <p:tavLst>
                                        <p:tav tm="0">
                                          <p:val>
                                            <p:strVal val="0-#ppt_w/2"/>
                                          </p:val>
                                        </p:tav>
                                        <p:tav tm="100000">
                                          <p:val>
                                            <p:strVal val="#ppt_x"/>
                                          </p:val>
                                        </p:tav>
                                      </p:tavLst>
                                    </p:anim>
                                    <p:anim calcmode="lin" valueType="num">
                                      <p:cBhvr additive="base">
                                        <p:cTn id="44" dur="500" fill="hold"/>
                                        <p:tgtEl>
                                          <p:spTgt spid="1025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53"/>
                                        </p:tgtEl>
                                        <p:attrNameLst>
                                          <p:attrName>style.visibility</p:attrName>
                                        </p:attrNameLst>
                                      </p:cBhvr>
                                      <p:to>
                                        <p:strVal val="visible"/>
                                      </p:to>
                                    </p:set>
                                    <p:anim calcmode="lin" valueType="num">
                                      <p:cBhvr additive="base">
                                        <p:cTn id="49" dur="500" fill="hold"/>
                                        <p:tgtEl>
                                          <p:spTgt spid="10253"/>
                                        </p:tgtEl>
                                        <p:attrNameLst>
                                          <p:attrName>ppt_x</p:attrName>
                                        </p:attrNameLst>
                                      </p:cBhvr>
                                      <p:tavLst>
                                        <p:tav tm="0">
                                          <p:val>
                                            <p:strVal val="0-#ppt_w/2"/>
                                          </p:val>
                                        </p:tav>
                                        <p:tav tm="100000">
                                          <p:val>
                                            <p:strVal val="#ppt_x"/>
                                          </p:val>
                                        </p:tav>
                                      </p:tavLst>
                                    </p:anim>
                                    <p:anim calcmode="lin" valueType="num">
                                      <p:cBhvr additive="base">
                                        <p:cTn id="50" dur="500" fill="hold"/>
                                        <p:tgtEl>
                                          <p:spTgt spid="10253"/>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57"/>
                                        </p:tgtEl>
                                        <p:attrNameLst>
                                          <p:attrName>style.visibility</p:attrName>
                                        </p:attrNameLst>
                                      </p:cBhvr>
                                      <p:to>
                                        <p:strVal val="visible"/>
                                      </p:to>
                                    </p:set>
                                    <p:anim calcmode="lin" valueType="num">
                                      <p:cBhvr additive="base">
                                        <p:cTn id="55" dur="500" fill="hold"/>
                                        <p:tgtEl>
                                          <p:spTgt spid="10257"/>
                                        </p:tgtEl>
                                        <p:attrNameLst>
                                          <p:attrName>ppt_x</p:attrName>
                                        </p:attrNameLst>
                                      </p:cBhvr>
                                      <p:tavLst>
                                        <p:tav tm="0">
                                          <p:val>
                                            <p:strVal val="0-#ppt_w/2"/>
                                          </p:val>
                                        </p:tav>
                                        <p:tav tm="100000">
                                          <p:val>
                                            <p:strVal val="#ppt_x"/>
                                          </p:val>
                                        </p:tav>
                                      </p:tavLst>
                                    </p:anim>
                                    <p:anim calcmode="lin" valueType="num">
                                      <p:cBhvr additive="base">
                                        <p:cTn id="56" dur="500" fill="hold"/>
                                        <p:tgtEl>
                                          <p:spTgt spid="10257"/>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58"/>
                                        </p:tgtEl>
                                        <p:attrNameLst>
                                          <p:attrName>style.visibility</p:attrName>
                                        </p:attrNameLst>
                                      </p:cBhvr>
                                      <p:to>
                                        <p:strVal val="visible"/>
                                      </p:to>
                                    </p:set>
                                    <p:anim calcmode="lin" valueType="num">
                                      <p:cBhvr additive="base">
                                        <p:cTn id="61" dur="500" fill="hold"/>
                                        <p:tgtEl>
                                          <p:spTgt spid="10258"/>
                                        </p:tgtEl>
                                        <p:attrNameLst>
                                          <p:attrName>ppt_x</p:attrName>
                                        </p:attrNameLst>
                                      </p:cBhvr>
                                      <p:tavLst>
                                        <p:tav tm="0">
                                          <p:val>
                                            <p:strVal val="0-#ppt_w/2"/>
                                          </p:val>
                                        </p:tav>
                                        <p:tav tm="100000">
                                          <p:val>
                                            <p:strVal val="#ppt_x"/>
                                          </p:val>
                                        </p:tav>
                                      </p:tavLst>
                                    </p:anim>
                                    <p:anim calcmode="lin" valueType="num">
                                      <p:cBhvr additive="base">
                                        <p:cTn id="62" dur="500" fill="hold"/>
                                        <p:tgtEl>
                                          <p:spTgt spid="10258"/>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60"/>
                                        </p:tgtEl>
                                        <p:attrNameLst>
                                          <p:attrName>style.visibility</p:attrName>
                                        </p:attrNameLst>
                                      </p:cBhvr>
                                      <p:to>
                                        <p:strVal val="visible"/>
                                      </p:to>
                                    </p:set>
                                    <p:anim calcmode="lin" valueType="num">
                                      <p:cBhvr additive="base">
                                        <p:cTn id="67" dur="500" fill="hold"/>
                                        <p:tgtEl>
                                          <p:spTgt spid="10260"/>
                                        </p:tgtEl>
                                        <p:attrNameLst>
                                          <p:attrName>ppt_x</p:attrName>
                                        </p:attrNameLst>
                                      </p:cBhvr>
                                      <p:tavLst>
                                        <p:tav tm="0">
                                          <p:val>
                                            <p:strVal val="0-#ppt_w/2"/>
                                          </p:val>
                                        </p:tav>
                                        <p:tav tm="100000">
                                          <p:val>
                                            <p:strVal val="#ppt_x"/>
                                          </p:val>
                                        </p:tav>
                                      </p:tavLst>
                                    </p:anim>
                                    <p:anim calcmode="lin" valueType="num">
                                      <p:cBhvr additive="base">
                                        <p:cTn id="68" dur="500" fill="hold"/>
                                        <p:tgtEl>
                                          <p:spTgt spid="10260"/>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0262"/>
                                        </p:tgtEl>
                                        <p:attrNameLst>
                                          <p:attrName>style.visibility</p:attrName>
                                        </p:attrNameLst>
                                      </p:cBhvr>
                                      <p:to>
                                        <p:strVal val="visible"/>
                                      </p:to>
                                    </p:set>
                                    <p:anim calcmode="lin" valueType="num">
                                      <p:cBhvr additive="base">
                                        <p:cTn id="73" dur="500" fill="hold"/>
                                        <p:tgtEl>
                                          <p:spTgt spid="10262"/>
                                        </p:tgtEl>
                                        <p:attrNameLst>
                                          <p:attrName>ppt_x</p:attrName>
                                        </p:attrNameLst>
                                      </p:cBhvr>
                                      <p:tavLst>
                                        <p:tav tm="0">
                                          <p:val>
                                            <p:strVal val="0-#ppt_w/2"/>
                                          </p:val>
                                        </p:tav>
                                        <p:tav tm="100000">
                                          <p:val>
                                            <p:strVal val="#ppt_x"/>
                                          </p:val>
                                        </p:tav>
                                      </p:tavLst>
                                    </p:anim>
                                    <p:anim calcmode="lin" valueType="num">
                                      <p:cBhvr additive="base">
                                        <p:cTn id="74" dur="500" fill="hold"/>
                                        <p:tgtEl>
                                          <p:spTgt spid="102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4" grpId="0" autoUpdateAnimBg="0"/>
      <p:bldP spid="10245" grpId="0" autoUpdateAnimBg="0"/>
      <p:bldP spid="10246" grpId="0" autoUpdateAnimBg="0"/>
      <p:bldP spid="10247" grpId="0" autoUpdateAnimBg="0"/>
      <p:bldP spid="10248" grpId="0" autoUpdateAnimBg="0"/>
      <p:bldP spid="10250" grpId="0" autoUpdateAnimBg="0"/>
      <p:bldP spid="10253" grpId="0" autoUpdateAnimBg="0"/>
      <p:bldP spid="10257" grpId="0" autoUpdateAnimBg="0"/>
      <p:bldP spid="10258" grpId="0" autoUpdateAnimBg="0"/>
      <p:bldP spid="10260" grpId="0" autoUpdateAnimBg="0"/>
      <p:bldP spid="1026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2" name="Rectangle 100"/>
          <p:cNvSpPr>
            <a:spLocks noChangeArrowheads="1"/>
          </p:cNvSpPr>
          <p:nvPr/>
        </p:nvSpPr>
        <p:spPr bwMode="auto">
          <a:xfrm>
            <a:off x="0" y="1236663"/>
            <a:ext cx="9144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b="1" u="sng">
                <a:cs typeface="Times New Roman" charset="0"/>
              </a:rPr>
              <a:t>Sponge 1</a:t>
            </a:r>
            <a:r>
              <a:rPr lang="en-US">
                <a:cs typeface="Times New Roman" charset="0"/>
              </a:rPr>
              <a:t>:  What is a cell?  What does it do?  Why is it important?  Answer these questions in a paragraph, approximately ½ page in length.  </a:t>
            </a:r>
          </a:p>
          <a:p>
            <a:r>
              <a:rPr lang="en-US">
                <a:cs typeface="Times New Roman" charset="0"/>
              </a:rPr>
              <a:t>Use correct capitalization, punctuation, and spelling.  No sentence fragments or run on sentences.</a:t>
            </a:r>
          </a:p>
          <a:p>
            <a:pPr eaLnBrk="0" hangingPunct="0"/>
            <a:r>
              <a:rPr lang="en-US">
                <a:cs typeface="Times New Roman" charset="0"/>
              </a:rPr>
              <a:t> </a:t>
            </a:r>
          </a:p>
          <a:p>
            <a:pPr eaLnBrk="0" hangingPunct="0"/>
            <a:endParaRPr lang="en-US"/>
          </a:p>
        </p:txBody>
      </p:sp>
      <p:sp>
        <p:nvSpPr>
          <p:cNvPr id="8293" name="Rectangle 101"/>
          <p:cNvSpPr>
            <a:spLocks noChangeArrowheads="1"/>
          </p:cNvSpPr>
          <p:nvPr/>
        </p:nvSpPr>
        <p:spPr bwMode="auto">
          <a:xfrm>
            <a:off x="0" y="2241550"/>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cs typeface="Times New Roman" charset="0"/>
              </a:rPr>
              <a:t> </a:t>
            </a:r>
          </a:p>
          <a:p>
            <a:pPr eaLnBrk="0" hangingPunct="0"/>
            <a:endParaRPr lang="en-US"/>
          </a:p>
        </p:txBody>
      </p:sp>
      <p:sp>
        <p:nvSpPr>
          <p:cNvPr id="8294" name="Rectangle 102"/>
          <p:cNvSpPr>
            <a:spLocks noChangeArrowheads="1"/>
          </p:cNvSpPr>
          <p:nvPr/>
        </p:nvSpPr>
        <p:spPr bwMode="auto">
          <a:xfrm>
            <a:off x="0" y="2881313"/>
            <a:ext cx="9144000" cy="210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r>
              <a:rPr lang="en-US" sz="1200">
                <a:cs typeface="Times New Roman" charset="0"/>
              </a:rPr>
              <a:t> </a:t>
            </a:r>
          </a:p>
          <a:p>
            <a:pPr eaLnBrk="0" hangingPunct="0"/>
            <a:endParaRPr lang="en-US"/>
          </a:p>
        </p:txBody>
      </p:sp>
      <p:sp>
        <p:nvSpPr>
          <p:cNvPr id="8295" name="Rectangle 103"/>
          <p:cNvSpPr>
            <a:spLocks noChangeArrowheads="1"/>
          </p:cNvSpPr>
          <p:nvPr/>
        </p:nvSpPr>
        <p:spPr bwMode="auto">
          <a:xfrm>
            <a:off x="0" y="4981575"/>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cs typeface="Times New Roman" charset="0"/>
              </a:rPr>
              <a:t> </a:t>
            </a:r>
          </a:p>
          <a:p>
            <a:pPr eaLnBrk="0" hangingPunct="0"/>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270</TotalTime>
  <Words>269</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Douglas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Allison Whybrew</dc:creator>
  <cp:lastModifiedBy>USER DCSD</cp:lastModifiedBy>
  <cp:revision>8</cp:revision>
  <dcterms:created xsi:type="dcterms:W3CDTF">2004-02-18T00:20:44Z</dcterms:created>
  <dcterms:modified xsi:type="dcterms:W3CDTF">2011-12-08T22:08:08Z</dcterms:modified>
</cp:coreProperties>
</file>